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3" r:id="rId6"/>
    <p:sldId id="261" r:id="rId7"/>
    <p:sldId id="262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悅恩 張" initials="悅恩" lastIdx="1" clrIdx="0">
    <p:extLst>
      <p:ext uri="{19B8F6BF-5375-455C-9EA6-DF929625EA0E}">
        <p15:presenceInfo xmlns:p15="http://schemas.microsoft.com/office/powerpoint/2012/main" userId="abd3b2899338920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EE1F2-D8F4-499A-8FA1-53BD4C1E426E}" type="datetimeFigureOut">
              <a:rPr lang="zh-TW" altLang="en-US" smtClean="0"/>
              <a:t>2019/12/29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6407AD-AD3A-4CE8-9D8F-1DE225B5326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621520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EE1F2-D8F4-499A-8FA1-53BD4C1E426E}" type="datetimeFigureOut">
              <a:rPr lang="zh-TW" altLang="en-US" smtClean="0"/>
              <a:t>2019/12/29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6407AD-AD3A-4CE8-9D8F-1DE225B5326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542508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EE1F2-D8F4-499A-8FA1-53BD4C1E426E}" type="datetimeFigureOut">
              <a:rPr lang="zh-TW" altLang="en-US" smtClean="0"/>
              <a:t>2019/12/29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6407AD-AD3A-4CE8-9D8F-1DE225B5326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750943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EE1F2-D8F4-499A-8FA1-53BD4C1E426E}" type="datetimeFigureOut">
              <a:rPr lang="zh-TW" altLang="en-US" smtClean="0"/>
              <a:t>2019/12/29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6407AD-AD3A-4CE8-9D8F-1DE225B5326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61971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EE1F2-D8F4-499A-8FA1-53BD4C1E426E}" type="datetimeFigureOut">
              <a:rPr lang="zh-TW" altLang="en-US" smtClean="0"/>
              <a:t>2019/12/29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6407AD-AD3A-4CE8-9D8F-1DE225B5326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192147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EE1F2-D8F4-499A-8FA1-53BD4C1E426E}" type="datetimeFigureOut">
              <a:rPr lang="zh-TW" altLang="en-US" smtClean="0"/>
              <a:t>2019/12/29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6407AD-AD3A-4CE8-9D8F-1DE225B5326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807793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EE1F2-D8F4-499A-8FA1-53BD4C1E426E}" type="datetimeFigureOut">
              <a:rPr lang="zh-TW" altLang="en-US" smtClean="0"/>
              <a:t>2019/12/29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6407AD-AD3A-4CE8-9D8F-1DE225B5326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869960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EE1F2-D8F4-499A-8FA1-53BD4C1E426E}" type="datetimeFigureOut">
              <a:rPr lang="zh-TW" altLang="en-US" smtClean="0"/>
              <a:t>2019/12/29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6407AD-AD3A-4CE8-9D8F-1DE225B5326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246381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EE1F2-D8F4-499A-8FA1-53BD4C1E426E}" type="datetimeFigureOut">
              <a:rPr lang="zh-TW" altLang="en-US" smtClean="0"/>
              <a:t>2019/12/29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6407AD-AD3A-4CE8-9D8F-1DE225B5326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239624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EE1F2-D8F4-499A-8FA1-53BD4C1E426E}" type="datetimeFigureOut">
              <a:rPr lang="zh-TW" altLang="en-US" smtClean="0"/>
              <a:t>2019/12/29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6407AD-AD3A-4CE8-9D8F-1DE225B5326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721516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EE1F2-D8F4-499A-8FA1-53BD4C1E426E}" type="datetimeFigureOut">
              <a:rPr lang="zh-TW" altLang="en-US" smtClean="0"/>
              <a:t>2019/12/29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6407AD-AD3A-4CE8-9D8F-1DE225B5326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335128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0EE1F2-D8F4-499A-8FA1-53BD4C1E426E}" type="datetimeFigureOut">
              <a:rPr lang="zh-TW" altLang="en-US" smtClean="0"/>
              <a:t>2019/12/29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6407AD-AD3A-4CE8-9D8F-1DE225B5326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37691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020DDB6A-8B8C-4B34-BC74-FA2FF32868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2144" y="-62144"/>
            <a:ext cx="12254144" cy="6920144"/>
          </a:xfrm>
          <a:prstGeom prst="rect">
            <a:avLst/>
          </a:prstGeom>
          <a:effectLst>
            <a:outerShdw blurRad="50800" dist="50800" dir="5400000" sx="1000" sy="1000" algn="ctr" rotWithShape="0">
              <a:srgbClr val="FF0000"/>
            </a:outerShdw>
          </a:effectLst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07537869-4C09-436E-91FB-C378178E79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34866" y="2667076"/>
            <a:ext cx="6057530" cy="2387600"/>
          </a:xfrm>
          <a:effectLst>
            <a:outerShdw blurRad="190500" dist="190500" dir="2700000" algn="tl" rotWithShape="0">
              <a:srgbClr val="FF0000">
                <a:alpha val="40000"/>
              </a:srgbClr>
            </a:outerShdw>
          </a:effectLst>
        </p:spPr>
        <p:txBody>
          <a:bodyPr>
            <a:normAutofit fontScale="90000"/>
          </a:bodyPr>
          <a:lstStyle/>
          <a:p>
            <a:pPr algn="l"/>
            <a:r>
              <a:rPr lang="en-US" altLang="zh-TW" dirty="0">
                <a:latin typeface="Bahnschrift SemiBold" panose="020B0502040204020203" pitchFamily="34" charset="0"/>
                <a:ea typeface="Segoe UI Black" panose="020B0A02040204020203" pitchFamily="34" charset="0"/>
              </a:rPr>
              <a:t>Team17</a:t>
            </a:r>
            <a:br>
              <a:rPr lang="en-US" altLang="zh-TW" dirty="0">
                <a:latin typeface="Bahnschrift SemiBold" panose="020B0502040204020203" pitchFamily="34" charset="0"/>
                <a:ea typeface="Segoe UI Black" panose="020B0A02040204020203" pitchFamily="34" charset="0"/>
              </a:rPr>
            </a:b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林郁敏</a:t>
            </a:r>
            <a:r>
              <a:rPr lang="zh-TW" altLang="en-US" dirty="0">
                <a:latin typeface="Bahnschrift SemiBold" panose="020B0502040204020203" pitchFamily="34" charset="0"/>
                <a:ea typeface="Segoe UI Black" panose="020B0A02040204020203" pitchFamily="34" charset="0"/>
              </a:rPr>
              <a:t> </a:t>
            </a:r>
            <a:r>
              <a:rPr lang="en-US" altLang="zh-TW" dirty="0">
                <a:latin typeface="Bahnschrift SemiBold" panose="020B0502040204020203" pitchFamily="34" charset="0"/>
                <a:ea typeface="Segoe UI Black" panose="020B0A02040204020203" pitchFamily="34" charset="0"/>
              </a:rPr>
              <a:t>B08901162</a:t>
            </a:r>
            <a:br>
              <a:rPr lang="en-US" altLang="zh-TW" dirty="0">
                <a:latin typeface="Bahnschrift SemiBold" panose="020B0502040204020203" pitchFamily="34" charset="0"/>
                <a:ea typeface="Segoe UI Black" panose="020B0A02040204020203" pitchFamily="34" charset="0"/>
              </a:rPr>
            </a:br>
            <a:r>
              <a:rPr lang="zh-TW" altLang="en-US" b="1" dirty="0">
                <a:latin typeface="Bahnschrift SemiBold" panose="020B0502040204020203" pitchFamily="34" charset="0"/>
                <a:ea typeface="Segoe UI Black" panose="020B0A02040204020203" pitchFamily="34" charset="0"/>
              </a:rPr>
              <a:t>張悅恩</a:t>
            </a:r>
            <a:r>
              <a:rPr lang="zh-TW" altLang="en-US" dirty="0">
                <a:latin typeface="Bahnschrift SemiBold" panose="020B0502040204020203" pitchFamily="34" charset="0"/>
                <a:ea typeface="Segoe UI Black" panose="020B0A02040204020203" pitchFamily="34" charset="0"/>
              </a:rPr>
              <a:t> </a:t>
            </a:r>
            <a:r>
              <a:rPr lang="en-US" altLang="zh-TW" dirty="0">
                <a:latin typeface="Bahnschrift SemiBold" panose="020B0502040204020203" pitchFamily="34" charset="0"/>
                <a:ea typeface="Segoe UI Black" panose="020B0A02040204020203" pitchFamily="34" charset="0"/>
              </a:rPr>
              <a:t>B08901004</a:t>
            </a:r>
            <a:endParaRPr lang="zh-TW" altLang="en-US" dirty="0">
              <a:latin typeface="Bahnschrift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38647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DD674F-3916-409B-8646-C46AC9BD7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12515A6A-33B2-4F4F-9CF6-718C676F65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54190" y="1825625"/>
            <a:ext cx="808361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6487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46AF8A9-45F4-49F2-B021-A1F133F24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94330DB7-2EAF-41C5-8CC4-5A65648B19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43386" y="1825625"/>
            <a:ext cx="730522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1410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49C2D99-D0A6-4766-B78C-AB292FBD8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70D60E15-C560-41C0-8D9B-DB1DE3B6E8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85950"/>
            <a:ext cx="7810500" cy="154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2921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7E64353-482D-46AF-B369-D2C3DA221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FFE070E-BE30-4AD7-8074-8837D660BB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>
                <a:solidFill>
                  <a:schemeClr val="bg1"/>
                </a:solidFill>
              </a:rPr>
              <a:t>接下來還有設定鍵盤控制</a:t>
            </a:r>
            <a:r>
              <a:rPr lang="en-US" altLang="zh-TW" dirty="0">
                <a:solidFill>
                  <a:schemeClr val="bg1"/>
                </a:solidFill>
              </a:rPr>
              <a:t>NPC</a:t>
            </a:r>
            <a:r>
              <a:rPr lang="zh-TW" altLang="en-US" dirty="0">
                <a:solidFill>
                  <a:schemeClr val="bg1"/>
                </a:solidFill>
              </a:rPr>
              <a:t>與滑鼠控制</a:t>
            </a:r>
            <a:r>
              <a:rPr lang="en-US" altLang="zh-TW" dirty="0">
                <a:solidFill>
                  <a:schemeClr val="bg1"/>
                </a:solidFill>
              </a:rPr>
              <a:t>main player</a:t>
            </a:r>
          </a:p>
          <a:p>
            <a:endParaRPr lang="en-US" altLang="zh-TW" dirty="0">
              <a:solidFill>
                <a:schemeClr val="bg1"/>
              </a:solidFill>
            </a:endParaRPr>
          </a:p>
          <a:p>
            <a:r>
              <a:rPr lang="zh-TW" altLang="en-US" dirty="0">
                <a:solidFill>
                  <a:schemeClr val="bg1"/>
                </a:solidFill>
              </a:rPr>
              <a:t>分成三部分判斷碰撞</a:t>
            </a:r>
            <a:endParaRPr lang="en-US" altLang="zh-TW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zh-TW" altLang="en-US" dirty="0">
                <a:solidFill>
                  <a:schemeClr val="bg1"/>
                </a:solidFill>
              </a:rPr>
              <a:t>   </a:t>
            </a:r>
            <a:r>
              <a:rPr lang="en-US" altLang="zh-TW" dirty="0">
                <a:solidFill>
                  <a:schemeClr val="bg1"/>
                </a:solidFill>
              </a:rPr>
              <a:t>1. main player Hua </a:t>
            </a:r>
            <a:r>
              <a:rPr lang="zh-TW" altLang="en-US" dirty="0">
                <a:solidFill>
                  <a:schemeClr val="bg1"/>
                </a:solidFill>
              </a:rPr>
              <a:t>撞到障礙物、</a:t>
            </a:r>
            <a:r>
              <a:rPr lang="en-US" altLang="zh-TW" dirty="0">
                <a:solidFill>
                  <a:schemeClr val="bg1"/>
                </a:solidFill>
              </a:rPr>
              <a:t>BTS</a:t>
            </a:r>
            <a:r>
              <a:rPr lang="zh-TW" altLang="en-US" dirty="0">
                <a:solidFill>
                  <a:schemeClr val="bg1"/>
                </a:solidFill>
              </a:rPr>
              <a:t>、</a:t>
            </a:r>
            <a:r>
              <a:rPr lang="en-US" altLang="zh-TW" dirty="0">
                <a:solidFill>
                  <a:schemeClr val="bg1"/>
                </a:solidFill>
              </a:rPr>
              <a:t>NPC</a:t>
            </a:r>
          </a:p>
          <a:p>
            <a:pPr marL="0" indent="0">
              <a:buNone/>
            </a:pPr>
            <a:r>
              <a:rPr lang="zh-TW" altLang="en-US" dirty="0">
                <a:solidFill>
                  <a:schemeClr val="bg1"/>
                </a:solidFill>
              </a:rPr>
              <a:t>   </a:t>
            </a:r>
            <a:r>
              <a:rPr lang="en-US" altLang="zh-TW" dirty="0">
                <a:solidFill>
                  <a:schemeClr val="bg1"/>
                </a:solidFill>
              </a:rPr>
              <a:t>2. BTS </a:t>
            </a:r>
            <a:r>
              <a:rPr lang="zh-TW" altLang="en-US" dirty="0">
                <a:solidFill>
                  <a:schemeClr val="bg1"/>
                </a:solidFill>
              </a:rPr>
              <a:t>撞到彼此、障礙物、</a:t>
            </a:r>
            <a:r>
              <a:rPr lang="en-US" altLang="zh-TW" dirty="0">
                <a:solidFill>
                  <a:schemeClr val="bg1"/>
                </a:solidFill>
              </a:rPr>
              <a:t>NPC</a:t>
            </a:r>
          </a:p>
          <a:p>
            <a:pPr marL="0" indent="0">
              <a:buNone/>
            </a:pPr>
            <a:r>
              <a:rPr lang="zh-TW" altLang="en-US" dirty="0">
                <a:solidFill>
                  <a:schemeClr val="bg1"/>
                </a:solidFill>
              </a:rPr>
              <a:t>   </a:t>
            </a:r>
            <a:r>
              <a:rPr lang="en-US" altLang="zh-TW" dirty="0">
                <a:solidFill>
                  <a:schemeClr val="bg1"/>
                </a:solidFill>
              </a:rPr>
              <a:t>3. NPC </a:t>
            </a:r>
            <a:r>
              <a:rPr lang="zh-TW" altLang="en-US" dirty="0">
                <a:solidFill>
                  <a:schemeClr val="bg1"/>
                </a:solidFill>
              </a:rPr>
              <a:t>撞到彼此、障礙物</a:t>
            </a:r>
            <a:endParaRPr lang="en-US" altLang="zh-TW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79612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DFAA7FD-FBB3-4AD1-AA85-BB9970C35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3">
            <a:extLst>
              <a:ext uri="{FF2B5EF4-FFF2-40B4-BE49-F238E27FC236}">
                <a16:creationId xmlns:a16="http://schemas.microsoft.com/office/drawing/2014/main" id="{A9F9D115-FF1F-4B9F-A116-3F7AD3F660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2" b="50146"/>
          <a:stretch/>
        </p:blipFill>
        <p:spPr>
          <a:xfrm>
            <a:off x="1388616" y="1913586"/>
            <a:ext cx="4541668" cy="3030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4254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7D525B9-7346-4DDA-8605-5C42B6855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AB7674D-B02C-4E6C-9C3B-168505E9F4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615734"/>
          </a:xfrm>
        </p:spPr>
        <p:txBody>
          <a:bodyPr/>
          <a:lstStyle/>
          <a:p>
            <a:r>
              <a:rPr lang="zh-TW" altLang="en-US" dirty="0">
                <a:solidFill>
                  <a:schemeClr val="bg1"/>
                </a:solidFill>
              </a:rPr>
              <a:t>再每一次更新畫面後，最後判斷</a:t>
            </a:r>
            <a:r>
              <a:rPr lang="en-US" altLang="zh-TW" dirty="0">
                <a:solidFill>
                  <a:schemeClr val="bg1"/>
                </a:solidFill>
              </a:rPr>
              <a:t>player</a:t>
            </a:r>
            <a:r>
              <a:rPr lang="zh-TW" altLang="en-US" dirty="0">
                <a:solidFill>
                  <a:schemeClr val="bg1"/>
                </a:solidFill>
              </a:rPr>
              <a:t>是否死亡或是勝利。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1496EBA-9639-4311-92CC-2C6C0B9B2C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344" y="2504705"/>
            <a:ext cx="3057525" cy="238125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D771DCF1-77A9-4F2E-B509-445ADC0597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6266" y="2576296"/>
            <a:ext cx="5943600" cy="325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0533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A6C1916-E1BB-4198-AB53-571C22929F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EB5A8CF-F85E-45A4-929A-6DCBC953AE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772806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EBB347E-0DD7-44D5-99BE-A5E6FDA37DE9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zh-TW" dirty="0">
                <a:solidFill>
                  <a:schemeClr val="bg1"/>
                </a:solidFill>
                <a:latin typeface="Bahnschrift SemiBold" panose="020B0502040204020203" pitchFamily="34" charset="0"/>
                <a:cs typeface="Times New Roman" panose="02020603050405020304" pitchFamily="18" charset="0"/>
              </a:rPr>
              <a:t>Problem description and methods</a:t>
            </a:r>
            <a:endParaRPr lang="zh-TW" altLang="en-US" dirty="0">
              <a:solidFill>
                <a:schemeClr val="bg1"/>
              </a:solidFill>
              <a:latin typeface="Bahnschrift SemiBold" panose="020B0502040204020203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11CC3CF-630C-40B6-A403-F3A83A163D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>
              <a:lnSpc>
                <a:spcPts val="3900"/>
              </a:lnSpc>
            </a:pPr>
            <a:r>
              <a:rPr lang="en-US" altLang="zh-TW" dirty="0">
                <a:solidFill>
                  <a:schemeClr val="bg1"/>
                </a:solidFill>
                <a:latin typeface="Yu Gothic Medium" panose="020B0500000000000000" pitchFamily="34" charset="-128"/>
                <a:ea typeface="Yu Gothic Medium" panose="020B0500000000000000" pitchFamily="34" charset="-128"/>
              </a:rPr>
              <a:t>Game for entertaining</a:t>
            </a:r>
          </a:p>
          <a:p>
            <a:pPr>
              <a:lnSpc>
                <a:spcPts val="3900"/>
              </a:lnSpc>
            </a:pPr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電流急急棒與躲炸彈的結合</a:t>
            </a:r>
            <a:endParaRPr lang="en-US" altLang="zh-TW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ts val="3900"/>
              </a:lnSpc>
            </a:pPr>
            <a:r>
              <a:rPr lang="en-US" altLang="zh-TW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1. </a:t>
            </a:r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創立人物與障礙物物件</a:t>
            </a:r>
            <a:endParaRPr lang="en-US" altLang="zh-TW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lnSpc>
                <a:spcPts val="3900"/>
              </a:lnSpc>
              <a:buNone/>
            </a:pPr>
            <a:r>
              <a:rPr lang="en-US" altLang="zh-TW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2. </a:t>
            </a:r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判斷碰撞並且設定反應</a:t>
            </a:r>
            <a:endParaRPr lang="en-US" altLang="zh-TW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lnSpc>
                <a:spcPts val="3900"/>
              </a:lnSpc>
              <a:buNone/>
            </a:pPr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</a:t>
            </a:r>
            <a:r>
              <a:rPr lang="en-US" altLang="zh-TW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3. </a:t>
            </a:r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美觀</a:t>
            </a:r>
            <a:r>
              <a:rPr lang="en-US" altLang="zh-TW" dirty="0" err="1">
                <a:solidFill>
                  <a:schemeClr val="bg1"/>
                </a:solidFill>
                <a:latin typeface="Yu Gothic Medium" panose="020B0500000000000000" pitchFamily="34" charset="-128"/>
                <a:ea typeface="Yu Gothic Medium" panose="020B0500000000000000" pitchFamily="34" charset="-128"/>
              </a:rPr>
              <a:t>upup</a:t>
            </a:r>
            <a:r>
              <a:rPr lang="zh-TW" altLang="en-US" dirty="0">
                <a:solidFill>
                  <a:schemeClr val="bg1"/>
                </a:solidFill>
                <a:latin typeface="Yu Gothic Medium" panose="020B0500000000000000" pitchFamily="34" charset="-128"/>
                <a:ea typeface="Yu Gothic Medium" panose="020B0500000000000000" pitchFamily="34" charset="-128"/>
              </a:rPr>
              <a:t> </a:t>
            </a:r>
            <a:r>
              <a:rPr lang="en-US" altLang="zh-TW" dirty="0">
                <a:solidFill>
                  <a:schemeClr val="bg1"/>
                </a:solidFill>
                <a:latin typeface="Yu Gothic Medium" panose="020B0500000000000000" pitchFamily="34" charset="-128"/>
                <a:ea typeface="Yu Gothic Medium" panose="020B0500000000000000" pitchFamily="34" charset="-128"/>
              </a:rPr>
              <a:t>^^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0C34B88-56FE-4BB1-817C-40E9B9612C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7518" y="3757147"/>
            <a:ext cx="1366795" cy="223528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C97D2812-3E96-4942-A9A2-324FBA6A63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621" y="4243526"/>
            <a:ext cx="1293458" cy="1748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0082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CF07523-351E-4389-B9CD-1BCDCE660E49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TW" dirty="0">
                <a:solidFill>
                  <a:schemeClr val="bg1"/>
                </a:solidFill>
                <a:latin typeface="Bahnschrift SemiBold" panose="020B0502040204020203" pitchFamily="34" charset="0"/>
                <a:cs typeface="Times New Roman" panose="02020603050405020304" pitchFamily="18" charset="0"/>
              </a:rPr>
              <a:t>Analyze program structure</a:t>
            </a:r>
            <a:endParaRPr lang="zh-TW" altLang="en-US" dirty="0">
              <a:solidFill>
                <a:schemeClr val="bg1"/>
              </a:solidFill>
              <a:latin typeface="Bahnschrift SemiBold" panose="020B0502040204020203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CEA30E6-8092-41C4-BFD3-1527DDAB4B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ts val="3900"/>
              </a:lnSpc>
            </a:pPr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人物</a:t>
            </a:r>
            <a:r>
              <a:rPr lang="en-US" altLang="zh-TW" dirty="0">
                <a:solidFill>
                  <a:schemeClr val="bg1"/>
                </a:solidFill>
                <a:latin typeface="Yu Gothic Medium" panose="020B0500000000000000" pitchFamily="34" charset="-128"/>
                <a:ea typeface="Yu Gothic Medium" panose="020B0500000000000000" pitchFamily="34" charset="-128"/>
              </a:rPr>
              <a:t>(main player Hua,</a:t>
            </a:r>
            <a:r>
              <a:rPr lang="zh-TW" altLang="en-US" dirty="0">
                <a:solidFill>
                  <a:schemeClr val="bg1"/>
                </a:solidFill>
                <a:latin typeface="Yu Gothic Medium" panose="020B0500000000000000" pitchFamily="34" charset="-128"/>
                <a:ea typeface="Yu Gothic Medium" panose="020B0500000000000000" pitchFamily="34" charset="-128"/>
              </a:rPr>
              <a:t> </a:t>
            </a:r>
            <a:r>
              <a:rPr lang="en-US" altLang="zh-TW" dirty="0">
                <a:solidFill>
                  <a:schemeClr val="bg1"/>
                </a:solidFill>
                <a:latin typeface="Yu Gothic Medium" panose="020B0500000000000000" pitchFamily="34" charset="-128"/>
                <a:ea typeface="Yu Gothic Medium" panose="020B0500000000000000" pitchFamily="34" charset="-128"/>
              </a:rPr>
              <a:t>BTS,</a:t>
            </a:r>
            <a:r>
              <a:rPr lang="zh-TW" altLang="en-US" dirty="0">
                <a:solidFill>
                  <a:schemeClr val="bg1"/>
                </a:solidFill>
                <a:latin typeface="Yu Gothic Medium" panose="020B0500000000000000" pitchFamily="34" charset="-128"/>
                <a:ea typeface="Yu Gothic Medium" panose="020B0500000000000000" pitchFamily="34" charset="-128"/>
              </a:rPr>
              <a:t> </a:t>
            </a:r>
            <a:r>
              <a:rPr lang="en-US" altLang="zh-TW" dirty="0">
                <a:solidFill>
                  <a:schemeClr val="bg1"/>
                </a:solidFill>
                <a:latin typeface="Yu Gothic Medium" panose="020B0500000000000000" pitchFamily="34" charset="-128"/>
                <a:ea typeface="Yu Gothic Medium" panose="020B0500000000000000" pitchFamily="34" charset="-128"/>
              </a:rPr>
              <a:t>NPC)</a:t>
            </a:r>
          </a:p>
          <a:p>
            <a:pPr>
              <a:lnSpc>
                <a:spcPts val="3900"/>
              </a:lnSpc>
            </a:pPr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迷宮主體</a:t>
            </a:r>
            <a:endParaRPr lang="en-US" altLang="zh-TW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ts val="3900"/>
              </a:lnSpc>
            </a:pPr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音樂、圖片處理</a:t>
            </a:r>
            <a:endParaRPr lang="en-US" altLang="zh-TW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ts val="3900"/>
              </a:lnSpc>
            </a:pPr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判斷</a:t>
            </a:r>
            <a:r>
              <a:rPr lang="en-US" altLang="zh-TW" dirty="0">
                <a:solidFill>
                  <a:schemeClr val="bg1"/>
                </a:solidFill>
                <a:latin typeface="Yu Gothic Medium" panose="020B0500000000000000" pitchFamily="34" charset="-128"/>
                <a:ea typeface="Yu Gothic Medium" panose="020B0500000000000000" pitchFamily="34" charset="-128"/>
              </a:rPr>
              <a:t>objects</a:t>
            </a:r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之間的碰撞與互動情形</a:t>
            </a:r>
            <a:endParaRPr lang="en-US" altLang="zh-TW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ts val="3900"/>
              </a:lnSpc>
            </a:pPr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前情提要與結尾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767A2E9-C1E5-4128-94DE-E58ED4127E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7477" y="3248025"/>
            <a:ext cx="1843358" cy="306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2828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8B9879B-3209-4350-BDB8-70E98602F9F5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TW" dirty="0">
                <a:solidFill>
                  <a:schemeClr val="bg1"/>
                </a:solidFill>
                <a:latin typeface="Bahnschrift SemiBold" panose="020B0502040204020203" pitchFamily="34" charset="0"/>
                <a:cs typeface="Times New Roman" panose="02020603050405020304" pitchFamily="18" charset="0"/>
              </a:rPr>
              <a:t>Analyze program structure (class code)</a:t>
            </a:r>
            <a:endParaRPr lang="zh-TW" altLang="en-US" dirty="0">
              <a:solidFill>
                <a:schemeClr val="bg1"/>
              </a:solidFill>
              <a:latin typeface="Bahnschrift SemiBold" panose="020B0502040204020203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2C10B66C-BB81-491E-9428-3B9F1767D7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40639"/>
          <a:stretch/>
        </p:blipFill>
        <p:spPr>
          <a:xfrm>
            <a:off x="1137736" y="1755444"/>
            <a:ext cx="6867039" cy="2835401"/>
          </a:xfrm>
          <a:prstGeom prst="rect">
            <a:avLst/>
          </a:prstGeom>
        </p:spPr>
      </p:pic>
      <p:pic>
        <p:nvPicPr>
          <p:cNvPr id="5" name="內容版面配置區 3">
            <a:extLst>
              <a:ext uri="{FF2B5EF4-FFF2-40B4-BE49-F238E27FC236}">
                <a16:creationId xmlns:a16="http://schemas.microsoft.com/office/drawing/2014/main" id="{F060727B-7CFB-43CC-9FE3-CE617F6066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6527"/>
          <a:stretch/>
        </p:blipFill>
        <p:spPr>
          <a:xfrm>
            <a:off x="1137735" y="4752670"/>
            <a:ext cx="6867039" cy="1121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9546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36C96224-813D-45DF-8D23-A3313F7B56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877" y="1751749"/>
            <a:ext cx="4189906" cy="4141654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31369922-DBFD-4503-9C39-714538BE80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2838" y="1751749"/>
            <a:ext cx="3811477" cy="4120786"/>
          </a:xfrm>
          <a:prstGeom prst="rect">
            <a:avLst/>
          </a:prstGeom>
        </p:spPr>
      </p:pic>
      <p:sp>
        <p:nvSpPr>
          <p:cNvPr id="5" name="標題 1">
            <a:extLst>
              <a:ext uri="{FF2B5EF4-FFF2-40B4-BE49-F238E27FC236}">
                <a16:creationId xmlns:a16="http://schemas.microsoft.com/office/drawing/2014/main" id="{7B97DCC0-D58F-427B-A181-8631C8FD8C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TW" dirty="0">
                <a:solidFill>
                  <a:schemeClr val="bg1"/>
                </a:solidFill>
                <a:latin typeface="Bahnschrift SemiBold" panose="020B0502040204020203" pitchFamily="34" charset="0"/>
                <a:cs typeface="Times New Roman" panose="02020603050405020304" pitchFamily="18" charset="0"/>
              </a:rPr>
              <a:t>Analyze program structure (class code)</a:t>
            </a:r>
            <a:endParaRPr lang="zh-TW" altLang="en-US" dirty="0">
              <a:solidFill>
                <a:schemeClr val="bg1"/>
              </a:solidFill>
              <a:latin typeface="Bahnschrift SemiBold" panose="020B0502040204020203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15310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B90AC810-2C88-4C2B-BAF4-19FBDA8550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5654" y="1850726"/>
            <a:ext cx="7112517" cy="4040135"/>
          </a:xfrm>
          <a:prstGeom prst="rect">
            <a:avLst/>
          </a:prstGeom>
        </p:spPr>
      </p:pic>
      <p:sp>
        <p:nvSpPr>
          <p:cNvPr id="8" name="標題 1">
            <a:extLst>
              <a:ext uri="{FF2B5EF4-FFF2-40B4-BE49-F238E27FC236}">
                <a16:creationId xmlns:a16="http://schemas.microsoft.com/office/drawing/2014/main" id="{9D74DA79-9650-4DB8-863A-7322B0725B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TW" dirty="0">
                <a:solidFill>
                  <a:schemeClr val="bg1"/>
                </a:solidFill>
                <a:latin typeface="Bahnschrift SemiBold" panose="020B0502040204020203" pitchFamily="34" charset="0"/>
                <a:cs typeface="Times New Roman" panose="02020603050405020304" pitchFamily="18" charset="0"/>
              </a:rPr>
              <a:t>Analyze program structure (class code)</a:t>
            </a:r>
            <a:endParaRPr lang="zh-TW" altLang="en-US" dirty="0">
              <a:solidFill>
                <a:schemeClr val="bg1"/>
              </a:solidFill>
              <a:latin typeface="Bahnschrift SemiBold" panose="020B0502040204020203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84265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BF2B8ACD-9322-421D-A490-45A961953A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5887"/>
          <a:stretch/>
        </p:blipFill>
        <p:spPr>
          <a:xfrm>
            <a:off x="1001001" y="2005511"/>
            <a:ext cx="7210843" cy="2436545"/>
          </a:xfrm>
          <a:prstGeom prst="rect">
            <a:avLst/>
          </a:prstGeom>
        </p:spPr>
      </p:pic>
      <p:sp>
        <p:nvSpPr>
          <p:cNvPr id="5" name="標題 1">
            <a:extLst>
              <a:ext uri="{FF2B5EF4-FFF2-40B4-BE49-F238E27FC236}">
                <a16:creationId xmlns:a16="http://schemas.microsoft.com/office/drawing/2014/main" id="{8AC739DD-9F80-47D3-BE61-8A03417621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TW" dirty="0">
                <a:solidFill>
                  <a:schemeClr val="bg1"/>
                </a:solidFill>
                <a:latin typeface="Bahnschrift SemiBold" panose="020B0502040204020203" pitchFamily="34" charset="0"/>
                <a:cs typeface="Times New Roman" panose="02020603050405020304" pitchFamily="18" charset="0"/>
              </a:rPr>
              <a:t>Analyze program structure (class code)</a:t>
            </a:r>
            <a:endParaRPr lang="zh-TW" altLang="en-US" dirty="0">
              <a:solidFill>
                <a:schemeClr val="bg1"/>
              </a:solidFill>
              <a:latin typeface="Bahnschrift SemiBold" panose="020B0502040204020203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54409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CCC0FE43-5CB7-46C9-B173-CD64576FF3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69908" y="1825625"/>
            <a:ext cx="4052183" cy="4351338"/>
          </a:xfrm>
          <a:prstGeom prst="rect">
            <a:avLst/>
          </a:prstGeom>
        </p:spPr>
      </p:pic>
      <p:sp>
        <p:nvSpPr>
          <p:cNvPr id="4" name="標題 1">
            <a:extLst>
              <a:ext uri="{FF2B5EF4-FFF2-40B4-BE49-F238E27FC236}">
                <a16:creationId xmlns:a16="http://schemas.microsoft.com/office/drawing/2014/main" id="{384D0057-07A1-45B4-A0FB-EC19CA79CD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TW" dirty="0">
                <a:solidFill>
                  <a:schemeClr val="bg1"/>
                </a:solidFill>
                <a:latin typeface="Bahnschrift SemiBold" panose="020B0502040204020203" pitchFamily="34" charset="0"/>
                <a:cs typeface="Times New Roman" panose="02020603050405020304" pitchFamily="18" charset="0"/>
              </a:rPr>
              <a:t>Analyze program structure (main)</a:t>
            </a:r>
            <a:endParaRPr lang="zh-TW" altLang="en-US" dirty="0">
              <a:solidFill>
                <a:schemeClr val="bg1"/>
              </a:solidFill>
              <a:latin typeface="Bahnschrift SemiBold" panose="020B0502040204020203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63027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D8A433C5-14FB-4E47-926B-6DEA961FF6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09887" y="1886744"/>
            <a:ext cx="6372225" cy="4229100"/>
          </a:xfrm>
          <a:prstGeom prst="rect">
            <a:avLst/>
          </a:prstGeom>
        </p:spPr>
      </p:pic>
      <p:sp>
        <p:nvSpPr>
          <p:cNvPr id="4" name="標題 1">
            <a:extLst>
              <a:ext uri="{FF2B5EF4-FFF2-40B4-BE49-F238E27FC236}">
                <a16:creationId xmlns:a16="http://schemas.microsoft.com/office/drawing/2014/main" id="{04EDD7D9-C32A-4B49-B560-0503B17A6E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TW" dirty="0">
                <a:solidFill>
                  <a:schemeClr val="bg1"/>
                </a:solidFill>
                <a:latin typeface="Bahnschrift SemiBold" panose="020B0502040204020203" pitchFamily="34" charset="0"/>
                <a:cs typeface="Times New Roman" panose="02020603050405020304" pitchFamily="18" charset="0"/>
              </a:rPr>
              <a:t>Analyze program structure (main)</a:t>
            </a:r>
            <a:endParaRPr lang="zh-TW" altLang="en-US" dirty="0">
              <a:solidFill>
                <a:schemeClr val="bg1"/>
              </a:solidFill>
              <a:latin typeface="Bahnschrift SemiBold" panose="020B0502040204020203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54708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88</TotalTime>
  <Words>179</Words>
  <Application>Microsoft Office PowerPoint</Application>
  <PresentationFormat>寬螢幕</PresentationFormat>
  <Paragraphs>26</Paragraphs>
  <Slides>16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16</vt:i4>
      </vt:variant>
    </vt:vector>
  </HeadingPairs>
  <TitlesOfParts>
    <vt:vector size="23" baseType="lpstr">
      <vt:lpstr>Yu Gothic Medium</vt:lpstr>
      <vt:lpstr>微軟正黑體</vt:lpstr>
      <vt:lpstr>Arial</vt:lpstr>
      <vt:lpstr>Bahnschrift SemiBold</vt:lpstr>
      <vt:lpstr>Calibri</vt:lpstr>
      <vt:lpstr>Calibri Light</vt:lpstr>
      <vt:lpstr>Office Theme</vt:lpstr>
      <vt:lpstr>Team17 林郁敏 B08901162 張悅恩 B08901004</vt:lpstr>
      <vt:lpstr>Problem description and methods</vt:lpstr>
      <vt:lpstr>Analyze program structure</vt:lpstr>
      <vt:lpstr>Analyze program structure (class code)</vt:lpstr>
      <vt:lpstr>Analyze program structure (class code)</vt:lpstr>
      <vt:lpstr>Analyze program structure (class code)</vt:lpstr>
      <vt:lpstr>Analyze program structure (class code)</vt:lpstr>
      <vt:lpstr>Analyze program structure (main)</vt:lpstr>
      <vt:lpstr>Analyze program structure (main)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悅恩 張</dc:creator>
  <cp:lastModifiedBy>悅恩 張</cp:lastModifiedBy>
  <cp:revision>12</cp:revision>
  <dcterms:created xsi:type="dcterms:W3CDTF">2019-12-29T09:21:24Z</dcterms:created>
  <dcterms:modified xsi:type="dcterms:W3CDTF">2019-12-29T10:52:56Z</dcterms:modified>
</cp:coreProperties>
</file>